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72" r:id="rId10"/>
    <p:sldId id="273" r:id="rId11"/>
    <p:sldId id="265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7" r:id="rId32"/>
    <p:sldId id="270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8" y="1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7720" y="-9524"/>
            <a:ext cx="20779271" cy="13852847"/>
            <a:chOff x="1407720" y="-9524"/>
            <a:chExt cx="20779271" cy="13852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720" y="-9524"/>
              <a:ext cx="20779271" cy="1385284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328241" y="1266812"/>
            <a:ext cx="12470774" cy="1025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900" kern="0" spc="100" dirty="0">
                <a:solidFill>
                  <a:srgbClr val="FC5230"/>
                </a:solidFill>
                <a:latin typeface="KOHINanumOTF Light" pitchFamily="34" charset="0"/>
                <a:cs typeface="KOHINanumOTF Light" pitchFamily="34" charset="0"/>
              </a:rPr>
              <a:t>즐거운 미식 생활의 시작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341053" y="2355298"/>
            <a:ext cx="9296152" cy="930417"/>
            <a:chOff x="2341053" y="2355298"/>
            <a:chExt cx="9296152" cy="9304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1053" y="2355298"/>
              <a:ext cx="9296152" cy="930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407720" cy="10285714"/>
            <a:chOff x="0" y="0"/>
            <a:chExt cx="1407720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07720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61663" y="8519835"/>
            <a:ext cx="13230156" cy="6863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3조 - 캐치마인드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341053" y="9089445"/>
            <a:ext cx="12778586" cy="6863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전지혜/김동진/김지헌/신창은/이준협/이혁제/황지연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품사 출력 함수 설명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0B90C-13B5-45CB-BBC4-E37214B5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3757"/>
            <a:ext cx="4892464" cy="79455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42996E-FA06-4043-9A04-9D9600FC0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701377"/>
            <a:ext cx="5056050" cy="7937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4F8091-1141-4A82-B2FF-FD2F0FED3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86" y="2781300"/>
            <a:ext cx="625656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9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5</a:t>
            </a:r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점대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710C4D-B6A6-45F7-863B-7A53A26D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6" y="1708997"/>
            <a:ext cx="11966234" cy="4836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5D37FF-83C8-434F-8348-2195285D7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664065"/>
            <a:ext cx="14416214" cy="18278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10739DF-3E15-4B84-853A-8FE48F7D5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6" y="1790700"/>
            <a:ext cx="15578114" cy="79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9ABB576B-7621-4BB3-A88F-4BB4A001D5EA}"/>
              </a:ext>
            </a:extLst>
          </p:cNvPr>
          <p:cNvGrpSpPr/>
          <p:nvPr/>
        </p:nvGrpSpPr>
        <p:grpSpPr>
          <a:xfrm>
            <a:off x="6880763" y="5172259"/>
            <a:ext cx="226083" cy="1447051"/>
            <a:chOff x="8900800" y="1839723"/>
            <a:chExt cx="226083" cy="1447051"/>
          </a:xfrm>
        </p:grpSpPr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DDC20FED-63CE-4739-B121-89F192FF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75F40A-44DD-4B17-926A-70159BDFF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924300"/>
            <a:ext cx="2233843" cy="3893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76D741-E5D7-4E76-ACEB-049A61E4C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209" y="3949150"/>
            <a:ext cx="2133600" cy="3893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711B48-17FE-4245-B404-9C2B4CB76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634" y="3924300"/>
            <a:ext cx="2000166" cy="3893271"/>
          </a:xfrm>
          <a:prstGeom prst="rect">
            <a:avLst/>
          </a:prstGeom>
        </p:spPr>
      </p:pic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304D3734-D0F0-4891-BA94-18AECFF12144}"/>
              </a:ext>
            </a:extLst>
          </p:cNvPr>
          <p:cNvGrpSpPr/>
          <p:nvPr/>
        </p:nvGrpSpPr>
        <p:grpSpPr>
          <a:xfrm>
            <a:off x="10962685" y="5211692"/>
            <a:ext cx="226083" cy="1447051"/>
            <a:chOff x="8900800" y="1839723"/>
            <a:chExt cx="226083" cy="1447051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166D259B-51E2-4BAA-8DBF-18D172EA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6D083E-866A-4C38-94B3-73F0D83A8D34}"/>
              </a:ext>
            </a:extLst>
          </p:cNvPr>
          <p:cNvSpPr txBox="1"/>
          <p:nvPr/>
        </p:nvSpPr>
        <p:spPr>
          <a:xfrm>
            <a:off x="4462651" y="288804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명사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DBD12-4752-4BC4-B3F2-3F23BF8D1827}"/>
              </a:ext>
            </a:extLst>
          </p:cNvPr>
          <p:cNvSpPr txBox="1"/>
          <p:nvPr/>
        </p:nvSpPr>
        <p:spPr>
          <a:xfrm>
            <a:off x="8544573" y="288771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27E1C-5ECB-4884-AA36-EA35A52B6F93}"/>
              </a:ext>
            </a:extLst>
          </p:cNvPr>
          <p:cNvSpPr txBox="1"/>
          <p:nvPr/>
        </p:nvSpPr>
        <p:spPr>
          <a:xfrm>
            <a:off x="12496800" y="288771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부사</a:t>
            </a:r>
          </a:p>
        </p:txBody>
      </p:sp>
    </p:spTree>
    <p:extLst>
      <p:ext uri="{BB962C8B-B14F-4D97-AF65-F5344CB8AC3E}">
        <p14:creationId xmlns:p14="http://schemas.microsoft.com/office/powerpoint/2010/main" val="39467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4</a:t>
            </a:r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점대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321D3C2-D864-4F12-A371-42D821741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9477"/>
            <a:ext cx="11811000" cy="5384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3F1609-9E80-4886-8087-2422F774A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7810500"/>
            <a:ext cx="11575088" cy="18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0DA8CFC-854A-4EFA-A13C-3712AE24A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90700"/>
            <a:ext cx="15087600" cy="7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3</a:t>
            </a:r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점대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849AA5-323E-4F88-A378-58BD063C7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8413"/>
            <a:ext cx="13106400" cy="5701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9F9427-076D-4DCF-94EB-512BF332F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658100"/>
            <a:ext cx="13792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2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F5808CE-7CB2-4BE9-84F6-0C1E225B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43100"/>
            <a:ext cx="14935200" cy="77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7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9ABB576B-7621-4BB3-A88F-4BB4A001D5EA}"/>
              </a:ext>
            </a:extLst>
          </p:cNvPr>
          <p:cNvGrpSpPr/>
          <p:nvPr/>
        </p:nvGrpSpPr>
        <p:grpSpPr>
          <a:xfrm>
            <a:off x="6880763" y="5172259"/>
            <a:ext cx="226083" cy="1447051"/>
            <a:chOff x="8900800" y="1839723"/>
            <a:chExt cx="226083" cy="1447051"/>
          </a:xfrm>
        </p:grpSpPr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DDC20FED-63CE-4739-B121-89F192FF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304D3734-D0F0-4891-BA94-18AECFF12144}"/>
              </a:ext>
            </a:extLst>
          </p:cNvPr>
          <p:cNvGrpSpPr/>
          <p:nvPr/>
        </p:nvGrpSpPr>
        <p:grpSpPr>
          <a:xfrm>
            <a:off x="10962685" y="5211692"/>
            <a:ext cx="226083" cy="1447051"/>
            <a:chOff x="8900800" y="1839723"/>
            <a:chExt cx="226083" cy="1447051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166D259B-51E2-4BAA-8DBF-18D172EA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6D083E-866A-4C38-94B3-73F0D83A8D34}"/>
              </a:ext>
            </a:extLst>
          </p:cNvPr>
          <p:cNvSpPr txBox="1"/>
          <p:nvPr/>
        </p:nvSpPr>
        <p:spPr>
          <a:xfrm>
            <a:off x="4462651" y="288804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명사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DBD12-4752-4BC4-B3F2-3F23BF8D1827}"/>
              </a:ext>
            </a:extLst>
          </p:cNvPr>
          <p:cNvSpPr txBox="1"/>
          <p:nvPr/>
        </p:nvSpPr>
        <p:spPr>
          <a:xfrm>
            <a:off x="8544573" y="288771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27E1C-5ECB-4884-AA36-EA35A52B6F93}"/>
              </a:ext>
            </a:extLst>
          </p:cNvPr>
          <p:cNvSpPr txBox="1"/>
          <p:nvPr/>
        </p:nvSpPr>
        <p:spPr>
          <a:xfrm>
            <a:off x="12758549" y="288771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BC3AA-643F-4AFE-952A-ACC594D1E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73" y="3888768"/>
            <a:ext cx="2133600" cy="3891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FA905-3C18-4012-BEDE-CD1E3B6AA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958" y="3888767"/>
            <a:ext cx="2033521" cy="3899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E7D29E-E6AA-40DA-9C2A-AF786F6D1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54" y="3880553"/>
            <a:ext cx="1939534" cy="38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리뷰수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</a:t>
            </a:r>
            <a:r>
              <a:rPr lang="en-US" altLang="ko-KR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TOP 5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2ABF15-B07C-4A6A-ACD5-DB9BC185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1377"/>
            <a:ext cx="13487400" cy="54222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B3E33D-A224-4E85-979A-A885A84DB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579716"/>
            <a:ext cx="12496800" cy="19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-588824"/>
            <a:ext cx="19047619" cy="4769777"/>
            <a:chOff x="-380952" y="-588824"/>
            <a:chExt cx="19047619" cy="4769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952" y="-588824"/>
              <a:ext cx="19047619" cy="4769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-5400000">
            <a:off x="540235" y="948295"/>
            <a:ext cx="300000" cy="248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 rot="-5400000">
            <a:off x="-832740" y="8051613"/>
            <a:ext cx="2693622" cy="2399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02962" y="2382127"/>
            <a:ext cx="7650934" cy="1404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b="1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260049" y="-973722"/>
            <a:ext cx="7454236" cy="4167098"/>
            <a:chOff x="11260049" y="-973722"/>
            <a:chExt cx="7454236" cy="41670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0049" y="-973722"/>
              <a:ext cx="7454236" cy="41670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69850" y="2635658"/>
            <a:ext cx="7352865" cy="1077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i="1" kern="0" spc="500" dirty="0">
                <a:solidFill>
                  <a:srgbClr val="FFFFFF"/>
                </a:solidFill>
                <a:latin typeface="a Agreement Signature" pitchFamily="34" charset="0"/>
                <a:cs typeface="a Agreement Signature" pitchFamily="34" charset="0"/>
              </a:rPr>
              <a:t>Thinking Infinity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345784" y="6644094"/>
            <a:ext cx="1236149" cy="869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FE7949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7543800" y="6590931"/>
            <a:ext cx="4493038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분석주제</a:t>
            </a:r>
            <a:r>
              <a:rPr 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 소개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14592" y="6910769"/>
            <a:ext cx="962814" cy="100699"/>
            <a:chOff x="6700687" y="5878676"/>
            <a:chExt cx="962814" cy="100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00687" y="5878676"/>
              <a:ext cx="962814" cy="100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02962" y="5554022"/>
            <a:ext cx="4597334" cy="34555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200" u="sng" dirty="0">
                <a:solidFill>
                  <a:srgbClr val="606060"/>
                </a:solidFill>
                <a:latin typeface="Noto Sans CJK KR Black" pitchFamily="34" charset="0"/>
                <a:cs typeface="Noto Sans CJK KR Black" pitchFamily="34" charset="0"/>
              </a:rPr>
              <a:t>무한한</a:t>
            </a:r>
            <a:r>
              <a:rPr lang="en-US" sz="4200" u="sng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 생각, </a:t>
            </a:r>
            <a:r>
              <a:rPr lang="en-US" sz="4200" u="sng" dirty="0">
                <a:solidFill>
                  <a:srgbClr val="606060"/>
                </a:solidFill>
                <a:latin typeface="Noto Sans CJK KR Black" pitchFamily="34" charset="0"/>
                <a:cs typeface="Noto Sans CJK KR Black" pitchFamily="34" charset="0"/>
              </a:rPr>
              <a:t>무궁무진한</a:t>
            </a:r>
          </a:p>
          <a:p>
            <a:r>
              <a:rPr lang="en-US" sz="4200" u="sng" dirty="0">
                <a:solidFill>
                  <a:srgbClr val="606060"/>
                </a:solidFill>
                <a:latin typeface="Noto Sans CJK KR Medium" pitchFamily="34" charset="0"/>
                <a:cs typeface="Noto Sans CJK KR Medium" pitchFamily="34" charset="0"/>
              </a:rPr>
              <a:t>가능성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345781" y="7975386"/>
            <a:ext cx="1236149" cy="8583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FE7949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591274" y="7729773"/>
            <a:ext cx="4493038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900" dirty="0">
                <a:solidFill>
                  <a:srgbClr val="606060"/>
                </a:solidFill>
                <a:latin typeface="Noto Sans CJK KR Bold" pitchFamily="34" charset="0"/>
              </a:rPr>
              <a:t>데이터 수집 및 </a:t>
            </a:r>
            <a:r>
              <a:rPr lang="ko-KR" altLang="en-US" sz="3900" dirty="0" err="1">
                <a:solidFill>
                  <a:srgbClr val="606060"/>
                </a:solidFill>
                <a:latin typeface="Noto Sans CJK KR Bold" pitchFamily="34" charset="0"/>
              </a:rPr>
              <a:t>전처리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614592" y="8242058"/>
            <a:ext cx="962814" cy="100699"/>
            <a:chOff x="6700687" y="7209965"/>
            <a:chExt cx="962814" cy="1006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700687" y="7209965"/>
              <a:ext cx="962814" cy="10069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958191" y="6634569"/>
            <a:ext cx="123614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FE7949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2115548" y="6648856"/>
            <a:ext cx="5836571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데이터 분석결과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1227018" y="6901246"/>
            <a:ext cx="962814" cy="100699"/>
            <a:chOff x="11313113" y="5869153"/>
            <a:chExt cx="962814" cy="1006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313113" y="5869153"/>
              <a:ext cx="962814" cy="10069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958191" y="7965864"/>
            <a:ext cx="123614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FE7949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2156190" y="7912703"/>
            <a:ext cx="5598409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결론 </a:t>
            </a:r>
            <a:r>
              <a:rPr lang="en-US" altLang="ko-KR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,</a:t>
            </a:r>
            <a:r>
              <a:rPr lang="ko-KR" alt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 아쉬운 점</a:t>
            </a:r>
            <a:r>
              <a:rPr lang="en-US" altLang="ko-KR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, </a:t>
            </a:r>
            <a:r>
              <a:rPr lang="en-US" sz="3900" dirty="0">
                <a:solidFill>
                  <a:srgbClr val="606060"/>
                </a:solidFill>
                <a:latin typeface="Noto Sans CJK KR Bold" pitchFamily="34" charset="0"/>
                <a:cs typeface="Noto Sans CJK KR Bold" pitchFamily="34" charset="0"/>
              </a:rPr>
              <a:t>Q&amp;A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1227018" y="8232534"/>
            <a:ext cx="962814" cy="100699"/>
            <a:chOff x="11313113" y="7200441"/>
            <a:chExt cx="962814" cy="1006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313113" y="7200441"/>
              <a:ext cx="962814" cy="100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1AD94A-5EA8-4E97-A454-6A0742A25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6900"/>
            <a:ext cx="15925800" cy="78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전체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53023C-1790-403F-AA8F-3353E9113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06033"/>
            <a:ext cx="13639800" cy="5317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1284DD-59ED-4AD4-B735-A8A87A9F9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587344"/>
            <a:ext cx="14383578" cy="17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5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86A1D29-B67F-40CC-8E41-E11F7D3A7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14500"/>
            <a:ext cx="15773400" cy="81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2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좋아요 및 댓글이 달린 리뷰 텍스트 분석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76400" y="8105549"/>
            <a:ext cx="944907" cy="944907"/>
            <a:chOff x="10085127" y="8717157"/>
            <a:chExt cx="944907" cy="944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5127" y="8717157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6226BF-F2CD-4617-B315-C25506107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9476"/>
            <a:ext cx="14859000" cy="5842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1F7D1C-9863-45C8-8829-BEAA5D738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02633"/>
            <a:ext cx="12809475" cy="15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6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0D09B92-7525-4AD0-961F-6239B51E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14500"/>
            <a:ext cx="16154400" cy="84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9ABB576B-7621-4BB3-A88F-4BB4A001D5EA}"/>
              </a:ext>
            </a:extLst>
          </p:cNvPr>
          <p:cNvGrpSpPr/>
          <p:nvPr/>
        </p:nvGrpSpPr>
        <p:grpSpPr>
          <a:xfrm>
            <a:off x="6880763" y="5172259"/>
            <a:ext cx="226083" cy="1447051"/>
            <a:chOff x="8900800" y="1839723"/>
            <a:chExt cx="226083" cy="1447051"/>
          </a:xfrm>
        </p:grpSpPr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DDC20FED-63CE-4739-B121-89F192FF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304D3734-D0F0-4891-BA94-18AECFF12144}"/>
              </a:ext>
            </a:extLst>
          </p:cNvPr>
          <p:cNvGrpSpPr/>
          <p:nvPr/>
        </p:nvGrpSpPr>
        <p:grpSpPr>
          <a:xfrm>
            <a:off x="10962685" y="5211692"/>
            <a:ext cx="226083" cy="1447051"/>
            <a:chOff x="8900800" y="1839723"/>
            <a:chExt cx="226083" cy="1447051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166D259B-51E2-4BAA-8DBF-18D172EA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6D083E-866A-4C38-94B3-73F0D83A8D34}"/>
              </a:ext>
            </a:extLst>
          </p:cNvPr>
          <p:cNvSpPr txBox="1"/>
          <p:nvPr/>
        </p:nvSpPr>
        <p:spPr>
          <a:xfrm>
            <a:off x="4462651" y="288804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명사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DBD12-4752-4BC4-B3F2-3F23BF8D1827}"/>
              </a:ext>
            </a:extLst>
          </p:cNvPr>
          <p:cNvSpPr txBox="1"/>
          <p:nvPr/>
        </p:nvSpPr>
        <p:spPr>
          <a:xfrm>
            <a:off x="8544573" y="288771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27E1C-5ECB-4884-AA36-EA35A52B6F93}"/>
              </a:ext>
            </a:extLst>
          </p:cNvPr>
          <p:cNvSpPr txBox="1"/>
          <p:nvPr/>
        </p:nvSpPr>
        <p:spPr>
          <a:xfrm>
            <a:off x="12496800" y="288771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B3D8A-467B-4554-B997-83D22E38C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023421"/>
            <a:ext cx="1951484" cy="3498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F17B6A-5F25-4BF9-89B1-B373C412C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77" y="4023421"/>
            <a:ext cx="1758845" cy="3575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BA4DEE-B8C7-45B1-98FD-6B7C7B0B5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29" y="4023421"/>
            <a:ext cx="175884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분석 주제별 워드 클라우드</a:t>
            </a:r>
            <a:endParaRPr 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1D590608-BF7E-4855-9B3B-A030871A228E}"/>
              </a:ext>
            </a:extLst>
          </p:cNvPr>
          <p:cNvGrpSpPr/>
          <p:nvPr/>
        </p:nvGrpSpPr>
        <p:grpSpPr>
          <a:xfrm>
            <a:off x="9142857" y="3890864"/>
            <a:ext cx="304870" cy="3361378"/>
            <a:chOff x="8900800" y="1839723"/>
            <a:chExt cx="226083" cy="1447051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14A5DC8-108B-4A63-9227-513F47A5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0CA54DA-BB9B-4C21-A1D9-6AF365974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6053"/>
            <a:ext cx="7261883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29226-6711-44E8-8971-304CE1F87B98}"/>
              </a:ext>
            </a:extLst>
          </p:cNvPr>
          <p:cNvSpPr txBox="1"/>
          <p:nvPr/>
        </p:nvSpPr>
        <p:spPr>
          <a:xfrm>
            <a:off x="2438400" y="244015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</a:t>
            </a:r>
            <a:r>
              <a:rPr lang="ko-KR" altLang="en-US" sz="3200" dirty="0" err="1"/>
              <a:t>점대</a:t>
            </a:r>
            <a:r>
              <a:rPr lang="ko-KR" altLang="en-US" sz="3200" dirty="0"/>
              <a:t> 워드 클라우드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49721-6774-442E-8252-17BA6E66AF24}"/>
              </a:ext>
            </a:extLst>
          </p:cNvPr>
          <p:cNvSpPr txBox="1"/>
          <p:nvPr/>
        </p:nvSpPr>
        <p:spPr>
          <a:xfrm>
            <a:off x="11720906" y="24630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</a:t>
            </a:r>
            <a:r>
              <a:rPr lang="ko-KR" altLang="en-US" sz="3200" dirty="0" err="1"/>
              <a:t>점대</a:t>
            </a:r>
            <a:r>
              <a:rPr lang="ko-KR" altLang="en-US" sz="3200" dirty="0"/>
              <a:t> 워드 클라우드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42D5EF-33C7-4E12-90ED-AEB48086C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209587"/>
            <a:ext cx="7749132" cy="44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9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분석 주제별 워드 클라우드</a:t>
            </a:r>
            <a:endParaRPr 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1D590608-BF7E-4855-9B3B-A030871A228E}"/>
              </a:ext>
            </a:extLst>
          </p:cNvPr>
          <p:cNvGrpSpPr/>
          <p:nvPr/>
        </p:nvGrpSpPr>
        <p:grpSpPr>
          <a:xfrm>
            <a:off x="9142857" y="3890864"/>
            <a:ext cx="304870" cy="3361378"/>
            <a:chOff x="8900800" y="1839723"/>
            <a:chExt cx="226083" cy="1447051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14A5DC8-108B-4A63-9227-513F47A5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929226-6711-44E8-8971-304CE1F87B98}"/>
              </a:ext>
            </a:extLst>
          </p:cNvPr>
          <p:cNvSpPr txBox="1"/>
          <p:nvPr/>
        </p:nvSpPr>
        <p:spPr>
          <a:xfrm>
            <a:off x="2438400" y="244015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</a:t>
            </a:r>
            <a:r>
              <a:rPr lang="ko-KR" altLang="en-US" sz="3200" dirty="0" err="1"/>
              <a:t>점대</a:t>
            </a:r>
            <a:r>
              <a:rPr lang="ko-KR" altLang="en-US" sz="3200" dirty="0"/>
              <a:t> 워드 클라우드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49721-6774-442E-8252-17BA6E66AF24}"/>
              </a:ext>
            </a:extLst>
          </p:cNvPr>
          <p:cNvSpPr txBox="1"/>
          <p:nvPr/>
        </p:nvSpPr>
        <p:spPr>
          <a:xfrm>
            <a:off x="11720906" y="24630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전체리뷰 워드 클라우드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85ABD-F3AF-4BA6-A1AE-9368E8AB1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4824"/>
            <a:ext cx="7883534" cy="4379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4961AF-E826-43B9-97A0-C9DC2C9F6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34" y="3452541"/>
            <a:ext cx="7701865" cy="43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2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분석 주제별 워드 클라우드</a:t>
            </a:r>
            <a:endParaRPr 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1D590608-BF7E-4855-9B3B-A030871A228E}"/>
              </a:ext>
            </a:extLst>
          </p:cNvPr>
          <p:cNvGrpSpPr/>
          <p:nvPr/>
        </p:nvGrpSpPr>
        <p:grpSpPr>
          <a:xfrm>
            <a:off x="9142857" y="3890864"/>
            <a:ext cx="304870" cy="3361378"/>
            <a:chOff x="8900800" y="1839723"/>
            <a:chExt cx="226083" cy="1447051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14A5DC8-108B-4A63-9227-513F47A5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7640000">
              <a:off x="8290316" y="2450207"/>
              <a:ext cx="1447051" cy="2260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929226-6711-44E8-8971-304CE1F87B98}"/>
              </a:ext>
            </a:extLst>
          </p:cNvPr>
          <p:cNvSpPr txBox="1"/>
          <p:nvPr/>
        </p:nvSpPr>
        <p:spPr>
          <a:xfrm>
            <a:off x="1524000" y="2463018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좋아요 및 댓글 </a:t>
            </a:r>
            <a:r>
              <a:rPr lang="ko-KR" altLang="en-US" sz="3200" dirty="0"/>
              <a:t>워드 클라우드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49721-6774-442E-8252-17BA6E66AF24}"/>
              </a:ext>
            </a:extLst>
          </p:cNvPr>
          <p:cNvSpPr txBox="1"/>
          <p:nvPr/>
        </p:nvSpPr>
        <p:spPr>
          <a:xfrm>
            <a:off x="11720906" y="24630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리뷰수</a:t>
            </a:r>
            <a:r>
              <a:rPr lang="ko-KR" altLang="en-US" sz="3200" dirty="0"/>
              <a:t> 탑</a:t>
            </a:r>
            <a:r>
              <a:rPr lang="en-US" altLang="ko-KR" sz="3200" dirty="0"/>
              <a:t>5 </a:t>
            </a:r>
            <a:r>
              <a:rPr lang="ko-KR" altLang="en-US" sz="3200" dirty="0"/>
              <a:t>워드 클라우드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8FD497-BABB-43D1-83DC-63874801F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56" y="3467100"/>
            <a:ext cx="7639307" cy="4295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56F6AD-21BD-41D5-B8CD-5C9B0FB4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2" y="3364408"/>
            <a:ext cx="7903606" cy="44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4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결론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61321-B514-44A1-9870-B2708ED164E0}"/>
              </a:ext>
            </a:extLst>
          </p:cNvPr>
          <p:cNvSpPr txBox="1"/>
          <p:nvPr/>
        </p:nvSpPr>
        <p:spPr>
          <a:xfrm>
            <a:off x="1600200" y="1724237"/>
            <a:ext cx="138684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err="1"/>
              <a:t>파인다이닝이</a:t>
            </a:r>
            <a:r>
              <a:rPr lang="ko-KR" altLang="en-US" sz="3200" dirty="0"/>
              <a:t> 주를 이루고 있는 어플이라 그런지 리뷰내용은 대부분 긍정적인 리뷰가 많았다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en-US" altLang="ko-KR" sz="3200" dirty="0"/>
              <a:t>2. </a:t>
            </a:r>
            <a:r>
              <a:rPr lang="ko-KR" altLang="en-US" sz="3200" dirty="0"/>
              <a:t>하지만 </a:t>
            </a:r>
            <a:r>
              <a:rPr lang="en-US" altLang="ko-KR" sz="3200" dirty="0"/>
              <a:t>3</a:t>
            </a:r>
            <a:r>
              <a:rPr lang="ko-KR" altLang="en-US" sz="3200" dirty="0" err="1"/>
              <a:t>점대</a:t>
            </a:r>
            <a:r>
              <a:rPr lang="ko-KR" altLang="en-US" sz="3200" dirty="0"/>
              <a:t> 리뷰</a:t>
            </a:r>
            <a:r>
              <a:rPr lang="en-US" altLang="ko-KR" sz="3200" dirty="0"/>
              <a:t>(</a:t>
            </a:r>
            <a:r>
              <a:rPr lang="ko-KR" altLang="en-US" sz="3200" dirty="0"/>
              <a:t>그나마 부정적인 내용</a:t>
            </a:r>
            <a:r>
              <a:rPr lang="en-US" altLang="ko-KR" sz="3200" dirty="0"/>
              <a:t>)</a:t>
            </a:r>
            <a:r>
              <a:rPr lang="ko-KR" altLang="en-US" sz="3200" dirty="0"/>
              <a:t>과 타 나머지 리뷰의 내용을</a:t>
            </a:r>
            <a:endParaRPr lang="en-US" altLang="ko-KR" sz="3200" dirty="0"/>
          </a:p>
          <a:p>
            <a:r>
              <a:rPr lang="ko-KR" altLang="en-US" sz="3200" dirty="0" err="1"/>
              <a:t>분석해보았을때의</a:t>
            </a:r>
            <a:r>
              <a:rPr lang="ko-KR" altLang="en-US" sz="3200" dirty="0"/>
              <a:t> 차이점은 긍정적인 리뷰에는 분위기 남자친구 친구 함께 등등 다른 사람과 함께 가면 좋은 곳 이라는 인식이 담기는 단어가 많았고 그에 반해 부정적인 리뷰내용은 동사부분에서 아쉽다 없다 등등의 단어 출현이 종종 보였다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en-US" altLang="ko-KR" sz="3200" dirty="0"/>
              <a:t>3. </a:t>
            </a:r>
            <a:r>
              <a:rPr lang="ko-KR" altLang="en-US" sz="3200" dirty="0"/>
              <a:t>이상하게 긍정적인 리뷰에서는 와인에 관한 단어 빈도수가 매우 높았다</a:t>
            </a:r>
            <a:endParaRPr lang="en-US" altLang="ko-KR" sz="3200" dirty="0"/>
          </a:p>
          <a:p>
            <a:r>
              <a:rPr lang="en-US" altLang="ko-KR" sz="3200" dirty="0"/>
              <a:t>(</a:t>
            </a:r>
            <a:r>
              <a:rPr lang="ko-KR" altLang="en-US" sz="3200" dirty="0"/>
              <a:t>워드 클라우드에서 확인할 수 있음</a:t>
            </a:r>
            <a:r>
              <a:rPr lang="en-US" altLang="ko-KR" sz="3200" dirty="0"/>
              <a:t>)  </a:t>
            </a:r>
          </a:p>
          <a:p>
            <a:endParaRPr lang="en-US" altLang="ko-KR" sz="3200" dirty="0"/>
          </a:p>
          <a:p>
            <a:r>
              <a:rPr lang="ko-KR" altLang="en-US" sz="3200" dirty="0"/>
              <a:t>이로 내릴 수 있는 결론은 리뷰수가 많고 </a:t>
            </a:r>
            <a:r>
              <a:rPr lang="ko-KR" altLang="en-US" sz="3200" dirty="0" err="1"/>
              <a:t>별점이</a:t>
            </a:r>
            <a:r>
              <a:rPr lang="ko-KR" altLang="en-US" sz="3200" dirty="0"/>
              <a:t> 높은 리뷰를 받는 식당은 주로 연인 및  친구와 방문하기 좋은 분위기의 식당이었으며 </a:t>
            </a:r>
            <a:r>
              <a:rPr lang="ko-KR" altLang="en-US" sz="3200" dirty="0" err="1"/>
              <a:t>셰프</a:t>
            </a:r>
            <a:r>
              <a:rPr lang="ko-KR" altLang="en-US" sz="3200" dirty="0"/>
              <a:t> 직원 사장의 단어도 </a:t>
            </a:r>
            <a:r>
              <a:rPr lang="ko-KR" altLang="en-US" sz="3200" dirty="0" err="1"/>
              <a:t>등장하는것으로</a:t>
            </a:r>
            <a:r>
              <a:rPr lang="ko-KR" altLang="en-US" sz="3200" dirty="0"/>
              <a:t> 보아 설명 및 서비스를 친절하게 제공하는 것이라고 유추해볼 수 있다</a:t>
            </a:r>
            <a:r>
              <a:rPr lang="en-US" altLang="ko-KR" sz="3200" dirty="0"/>
              <a:t>. (</a:t>
            </a:r>
            <a:r>
              <a:rPr lang="ko-KR" altLang="en-US" sz="3200" dirty="0"/>
              <a:t>와인은 분위기를 돋굴 수 있는 수단으로 보임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3806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99766" y="1286"/>
            <a:ext cx="10395472" cy="10285714"/>
            <a:chOff x="7890242" y="0"/>
            <a:chExt cx="1039547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0242" y="0"/>
              <a:ext cx="1039547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09825" y="-1857550"/>
            <a:ext cx="10300067" cy="11754713"/>
            <a:chOff x="-2409825" y="-1857550"/>
            <a:chExt cx="10300067" cy="11754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09825" y="-1857550"/>
              <a:ext cx="10300067" cy="11754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117442" y="-3247399"/>
            <a:ext cx="11017208" cy="12573133"/>
            <a:chOff x="-3117442" y="-3247399"/>
            <a:chExt cx="11017208" cy="12573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17442" y="-3247399"/>
              <a:ext cx="11017208" cy="12573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3359" y="1122720"/>
            <a:ext cx="726315" cy="728187"/>
            <a:chOff x="9093359" y="1122720"/>
            <a:chExt cx="726315" cy="7281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359" y="1122720"/>
              <a:ext cx="726315" cy="7281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93359" y="5048322"/>
            <a:ext cx="726315" cy="728187"/>
            <a:chOff x="9093359" y="5048322"/>
            <a:chExt cx="726315" cy="728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359" y="5048322"/>
              <a:ext cx="726315" cy="7281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019381" y="1862493"/>
            <a:ext cx="1061225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기존 </a:t>
            </a:r>
            <a:r>
              <a:rPr lang="ko-KR" altLang="en-US" sz="2600" kern="0" spc="-100" dirty="0" err="1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캐치테이블이라는</a:t>
            </a:r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 주제로 프로젝트 </a:t>
            </a:r>
            <a:r>
              <a:rPr lang="ko-KR" altLang="en-US" sz="2600" kern="0" spc="-100" dirty="0" err="1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진행후</a:t>
            </a:r>
            <a:endParaRPr lang="en-US" altLang="ko-KR" sz="2600" kern="0" spc="-100" dirty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캐치테이블의 입장에서 분석할 수 있는 데이터는</a:t>
            </a:r>
            <a:endParaRPr lang="en-US" altLang="ko-KR" sz="2600" kern="0" spc="-100" dirty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무엇이 있을까 고민하며 주제 결정</a:t>
            </a:r>
            <a:endParaRPr lang="en-US" altLang="ko-KR" sz="2600" kern="0" spc="-100" dirty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9381" y="1136377"/>
            <a:ext cx="75919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FFFF"/>
                </a:solidFill>
                <a:latin typeface="Pretendard" pitchFamily="34" charset="0"/>
              </a:rPr>
              <a:t>기존 주제에서 심화 분석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019333" y="5815819"/>
            <a:ext cx="911225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수치데이터가 아닌 텍스트데이터 분석을 통해</a:t>
            </a:r>
            <a:endParaRPr lang="en-US" altLang="ko-KR" sz="2600" kern="0" spc="-100" dirty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6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시각화하기 좋은 결과를 도출</a:t>
            </a:r>
            <a:endParaRPr lang="en-US" sz="2600" kern="0" spc="-100" dirty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4249" y="5048322"/>
            <a:ext cx="75919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FFFF"/>
                </a:solidFill>
                <a:latin typeface="Pretendard" pitchFamily="34" charset="0"/>
              </a:rPr>
              <a:t>리뷰데이터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아쉬운 점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61321-B514-44A1-9870-B2708ED164E0}"/>
              </a:ext>
            </a:extLst>
          </p:cNvPr>
          <p:cNvSpPr txBox="1"/>
          <p:nvPr/>
        </p:nvSpPr>
        <p:spPr>
          <a:xfrm>
            <a:off x="2208657" y="4457700"/>
            <a:ext cx="1386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/>
              <a:t>시간이 부족해서 텍스트 데이터 분석은 했지만 수치분석은 </a:t>
            </a:r>
            <a:r>
              <a:rPr lang="ko-KR" altLang="en-US" sz="3200" dirty="0" err="1"/>
              <a:t>하지못했음</a:t>
            </a:r>
            <a:endParaRPr lang="en-US" altLang="ko-KR" sz="3200" dirty="0"/>
          </a:p>
          <a:p>
            <a:pPr marL="514350" indent="-514350">
              <a:buAutoNum type="arabicPeriod"/>
            </a:pPr>
            <a:endParaRPr lang="en-US" altLang="ko-KR" sz="3200" dirty="0"/>
          </a:p>
          <a:p>
            <a:r>
              <a:rPr lang="en-US" altLang="ko-KR" sz="3200" dirty="0"/>
              <a:t>2.  </a:t>
            </a:r>
            <a:r>
              <a:rPr lang="ko-KR" altLang="en-US" sz="3200" dirty="0"/>
              <a:t>문장의 감정을 나타내는 등 깊은 자연어 분석을 하지못해서 많이 아쉬웠음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3.  </a:t>
            </a:r>
            <a:r>
              <a:rPr lang="ko-KR" altLang="en-US" sz="3200" dirty="0"/>
              <a:t>품사 추출 함수에서 </a:t>
            </a:r>
            <a:r>
              <a:rPr lang="ko-KR" altLang="en-US" sz="3200" dirty="0" err="1"/>
              <a:t>해결못한</a:t>
            </a:r>
            <a:r>
              <a:rPr lang="ko-KR" altLang="en-US" sz="3200" dirty="0"/>
              <a:t> 에러 발생</a:t>
            </a:r>
            <a:r>
              <a:rPr lang="en-US" altLang="ko-KR" sz="3200" dirty="0"/>
              <a:t>(</a:t>
            </a:r>
            <a:r>
              <a:rPr lang="ko-KR" altLang="en-US" sz="3200" dirty="0"/>
              <a:t>어느 텍스트파일로는 돌아가고</a:t>
            </a:r>
            <a:endParaRPr lang="en-US" altLang="ko-KR" sz="3200" dirty="0"/>
          </a:p>
          <a:p>
            <a:r>
              <a:rPr lang="ko-KR" altLang="en-US" sz="3200" dirty="0"/>
              <a:t>어느 파일로는 에러가 발생</a:t>
            </a:r>
            <a:r>
              <a:rPr lang="en-US" altLang="ko-K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7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4286" y="4928571"/>
            <a:ext cx="6875430" cy="4071429"/>
            <a:chOff x="1814286" y="4928571"/>
            <a:chExt cx="6875430" cy="40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4286" y="4928571"/>
              <a:ext cx="6875430" cy="40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4085" y="-253395"/>
            <a:ext cx="7454236" cy="4167098"/>
            <a:chOff x="-1134085" y="-253395"/>
            <a:chExt cx="7454236" cy="4167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4085" y="-253395"/>
              <a:ext cx="7454236" cy="416709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1596463" y="6268267"/>
            <a:ext cx="13506451" cy="2267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Q &amp; A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713525" y="1287805"/>
            <a:ext cx="8091056" cy="8091056"/>
            <a:chOff x="8713525" y="1287805"/>
            <a:chExt cx="8091056" cy="809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525" y="1287805"/>
              <a:ext cx="8091056" cy="8091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4478" y="5744544"/>
            <a:ext cx="13916821" cy="24068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000" kern="0" spc="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642132" y="8956211"/>
            <a:ext cx="3345269" cy="31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THINKING INFINITY 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3642148" y="9213553"/>
            <a:ext cx="3345269" cy="31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MAKE BETTER WORLD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49171" y="8303397"/>
            <a:ext cx="13230156" cy="6863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3조 - 캐치마인드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28562" y="8901578"/>
            <a:ext cx="12778586" cy="6863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전지혜/김동진/김지헌/신창은/이준협/이혁제/황지연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6742171" y="7110567"/>
            <a:ext cx="245230" cy="245230"/>
            <a:chOff x="16742171" y="7110567"/>
            <a:chExt cx="245230" cy="245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2171" y="7110567"/>
              <a:ext cx="245230" cy="245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4392" y="9382886"/>
            <a:ext cx="6937513" cy="71968"/>
            <a:chOff x="8224392" y="9382886"/>
            <a:chExt cx="6937513" cy="719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224392" y="9382886"/>
              <a:ext cx="6937513" cy="7196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46046" y="4810947"/>
            <a:ext cx="10441355" cy="14199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300" i="1" kern="0" spc="600" dirty="0">
                <a:solidFill>
                  <a:srgbClr val="FFFFFF"/>
                </a:solidFill>
                <a:latin typeface="a Agreement Signature" pitchFamily="34" charset="0"/>
                <a:cs typeface="a Agreement Signature" pitchFamily="34" charset="0"/>
              </a:rPr>
              <a:t>Thinking Infinity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375762" y="3070628"/>
            <a:ext cx="8939984" cy="4997667"/>
            <a:chOff x="-1375762" y="3070628"/>
            <a:chExt cx="8939984" cy="4997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762" y="3070628"/>
              <a:ext cx="8939984" cy="4997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560" y="1002917"/>
            <a:ext cx="2750408" cy="275278"/>
            <a:chOff x="1028560" y="1002917"/>
            <a:chExt cx="2750408" cy="275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60" y="1002917"/>
              <a:ext cx="2750408" cy="2752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1900" y="3611547"/>
            <a:ext cx="3436399" cy="3436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42" y="26502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8407" y="39034"/>
            <a:ext cx="11860834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사용한 라이브러리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96231" y="1704305"/>
            <a:ext cx="2561702" cy="362818"/>
            <a:chOff x="5696231" y="1704305"/>
            <a:chExt cx="2561702" cy="3628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231" y="1704305"/>
              <a:ext cx="2561702" cy="36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3200" y="1766322"/>
            <a:ext cx="1549856" cy="362818"/>
            <a:chOff x="14997108" y="1723353"/>
            <a:chExt cx="1549856" cy="3628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7108" y="1723353"/>
              <a:ext cx="1549856" cy="362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3705" y="1906631"/>
            <a:ext cx="4245835" cy="8095238"/>
            <a:chOff x="443645" y="1885714"/>
            <a:chExt cx="4245835" cy="80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645" y="1885714"/>
              <a:ext cx="4245835" cy="8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1829" y="1942970"/>
            <a:ext cx="4245835" cy="8095238"/>
            <a:chOff x="4854165" y="1885714"/>
            <a:chExt cx="4245835" cy="8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165" y="1885714"/>
              <a:ext cx="4245835" cy="80952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160589" y="5185040"/>
            <a:ext cx="2338069" cy="929864"/>
            <a:chOff x="14616932" y="3785544"/>
            <a:chExt cx="2338069" cy="92986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6932" y="3785544"/>
              <a:ext cx="2338069" cy="92986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431980" y="6267005"/>
            <a:ext cx="1831931" cy="386265"/>
            <a:chOff x="14943156" y="4791569"/>
            <a:chExt cx="1831931" cy="38626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3156" y="4791569"/>
              <a:ext cx="1831931" cy="386265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3452985" y="6302876"/>
            <a:ext cx="1870027" cy="317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EA4333"/>
                </a:solidFill>
                <a:latin typeface="Pretendard Medium" pitchFamily="34" charset="0"/>
                <a:cs typeface="Pretendard Medium" pitchFamily="34" charset="0"/>
              </a:rPr>
              <a:t>Python</a:t>
            </a:r>
            <a:endParaRPr lang="en-US" dirty="0"/>
          </a:p>
        </p:txBody>
      </p:sp>
      <p:grpSp>
        <p:nvGrpSpPr>
          <p:cNvPr id="1031" name="그룹 1031"/>
          <p:cNvGrpSpPr/>
          <p:nvPr/>
        </p:nvGrpSpPr>
        <p:grpSpPr>
          <a:xfrm>
            <a:off x="9446730" y="2537407"/>
            <a:ext cx="2295487" cy="560422"/>
            <a:chOff x="14656458" y="5500228"/>
            <a:chExt cx="2295487" cy="56042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56458" y="5500228"/>
              <a:ext cx="2295487" cy="5604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3178672" y="1749139"/>
            <a:ext cx="2561702" cy="362818"/>
            <a:chOff x="1338612" y="1728222"/>
            <a:chExt cx="2561702" cy="36281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612" y="1728222"/>
              <a:ext cx="2561702" cy="36281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3561586" y="1414548"/>
            <a:ext cx="333153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kern="0" spc="-100" dirty="0">
                <a:solidFill>
                  <a:srgbClr val="FC5230"/>
                </a:solidFill>
                <a:latin typeface="Hallym Gothic Bold" pitchFamily="34" charset="0"/>
              </a:rPr>
              <a:t>사용 언어</a:t>
            </a:r>
            <a:endParaRPr lang="en-US" sz="2800" dirty="0"/>
          </a:p>
        </p:txBody>
      </p:sp>
      <p:grpSp>
        <p:nvGrpSpPr>
          <p:cNvPr id="1041" name="그룹 1041"/>
          <p:cNvGrpSpPr/>
          <p:nvPr/>
        </p:nvGrpSpPr>
        <p:grpSpPr>
          <a:xfrm>
            <a:off x="9446730" y="1928683"/>
            <a:ext cx="2158373" cy="362818"/>
            <a:chOff x="10270638" y="1885714"/>
            <a:chExt cx="2158373" cy="36281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0638" y="1885714"/>
              <a:ext cx="2158373" cy="362818"/>
            </a:xfrm>
            <a:prstGeom prst="rect">
              <a:avLst/>
            </a:prstGeom>
          </p:spPr>
        </p:pic>
      </p:grpSp>
      <p:sp>
        <p:nvSpPr>
          <p:cNvPr id="128" name="Object 135">
            <a:extLst>
              <a:ext uri="{FF2B5EF4-FFF2-40B4-BE49-F238E27FC236}">
                <a16:creationId xmlns:a16="http://schemas.microsoft.com/office/drawing/2014/main" id="{AB192633-0131-455F-9FAD-CCBDEA8A9035}"/>
              </a:ext>
            </a:extLst>
          </p:cNvPr>
          <p:cNvSpPr txBox="1"/>
          <p:nvPr/>
        </p:nvSpPr>
        <p:spPr>
          <a:xfrm>
            <a:off x="9352775" y="1383411"/>
            <a:ext cx="333153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kern="0" spc="-100" dirty="0">
                <a:solidFill>
                  <a:srgbClr val="FC5230"/>
                </a:solidFill>
                <a:latin typeface="Hallym Gothic Bold" pitchFamily="34" charset="0"/>
              </a:rPr>
              <a:t>사용 라이브러리</a:t>
            </a:r>
            <a:endParaRPr lang="en-US" sz="2800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F4AA8DB-1F7A-4D57-98F3-EEC80C4039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69634" y="3656457"/>
            <a:ext cx="2436737" cy="5232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E65CEA-F191-4AD4-A155-42A33A5525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08" y="4572440"/>
            <a:ext cx="2477814" cy="1971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955111-ECBB-4B85-8AB5-056B87D5542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62" y="8471686"/>
            <a:ext cx="2674371" cy="12034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F246C6-520E-4F90-85EC-962CD33338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17" y="6588219"/>
            <a:ext cx="3800475" cy="19716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70FB55-364E-4C7A-9BBE-8F0E62FA4D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01" y="4657256"/>
            <a:ext cx="1479699" cy="14796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1D4C7C-B7E5-41D1-B90F-37B306B2094C}"/>
              </a:ext>
            </a:extLst>
          </p:cNvPr>
          <p:cNvSpPr txBox="1"/>
          <p:nvPr/>
        </p:nvSpPr>
        <p:spPr>
          <a:xfrm>
            <a:off x="13352216" y="3006258"/>
            <a:ext cx="285712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사용한 라이브러리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err="1"/>
              <a:t>셀레니움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크롬 브라우저 조작 및 </a:t>
            </a:r>
            <a:r>
              <a:rPr lang="ko-KR" altLang="en-US" sz="2000" dirty="0" err="1"/>
              <a:t>크롤링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2. Matplotlib, </a:t>
            </a:r>
            <a:r>
              <a:rPr lang="en-US" altLang="ko-KR" sz="2000" dirty="0" err="1"/>
              <a:t>wordcloud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시각화 도움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3.Konlpy</a:t>
            </a:r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형태소 분석 및 단어 카운트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4. Pandas, </a:t>
            </a:r>
            <a:r>
              <a:rPr lang="en-US" altLang="ko-KR" sz="2000" dirty="0" err="1"/>
              <a:t>numpy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데이터 생성 및 정제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데이터 </a:t>
            </a:r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</a:rPr>
              <a:t>크롤링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15508-ED76-45DE-A1F6-F6AF0EA3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498413"/>
            <a:ext cx="6705600" cy="8293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73FDB3-034D-47B2-9448-110F755E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6" y="1498413"/>
            <a:ext cx="9967824" cy="829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데이터 생성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890CB-8B52-48BC-A7FE-74C7E1BE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471075"/>
            <a:ext cx="9601200" cy="8387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D78277-0482-49EF-AE04-3A46671A2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" y="1498413"/>
            <a:ext cx="7269480" cy="8387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 err="1">
                <a:solidFill>
                  <a:srgbClr val="FFFFFF"/>
                </a:solidFill>
                <a:latin typeface="Hallym Gothic Bold" pitchFamily="34" charset="0"/>
              </a:rPr>
              <a:t>결측치</a:t>
            </a:r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 찾기 그리고 제거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88662" y="3348947"/>
            <a:ext cx="2278020" cy="1265454"/>
            <a:chOff x="627531" y="1747930"/>
            <a:chExt cx="944907" cy="944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31" y="1747930"/>
              <a:ext cx="944907" cy="9449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A518D29-9FAC-4910-9863-16E42ACFC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4717"/>
            <a:ext cx="5801019" cy="4354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2556D5-A271-4830-9CD2-23E639FDC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29" y="6563097"/>
            <a:ext cx="12629096" cy="3044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C5D491-474F-484F-B7E2-37C079B37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62" y="2135447"/>
            <a:ext cx="7825694" cy="3176911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FC0899A3-B527-4069-B5FA-E76EBE38A36F}"/>
              </a:ext>
            </a:extLst>
          </p:cNvPr>
          <p:cNvGrpSpPr/>
          <p:nvPr/>
        </p:nvGrpSpPr>
        <p:grpSpPr>
          <a:xfrm>
            <a:off x="1447800" y="7658100"/>
            <a:ext cx="2278020" cy="1265454"/>
            <a:chOff x="627531" y="1747930"/>
            <a:chExt cx="944907" cy="944907"/>
          </a:xfrm>
        </p:grpSpPr>
        <p:pic>
          <p:nvPicPr>
            <p:cNvPr id="22" name="Object 7">
              <a:extLst>
                <a:ext uri="{FF2B5EF4-FFF2-40B4-BE49-F238E27FC236}">
                  <a16:creationId xmlns:a16="http://schemas.microsoft.com/office/drawing/2014/main" id="{6E0AED94-CB16-4280-968D-4F84A7CA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31" y="1747930"/>
              <a:ext cx="944907" cy="944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텍스트 파일 생성</a:t>
            </a:r>
            <a:r>
              <a:rPr lang="en-US" altLang="ko-KR" sz="6000" kern="0" spc="-200" dirty="0">
                <a:solidFill>
                  <a:srgbClr val="FFFFFF"/>
                </a:solidFill>
                <a:latin typeface="Hallym Gothic Bold" pitchFamily="34" charset="0"/>
              </a:rPr>
              <a:t>(1)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781800" y="5198704"/>
            <a:ext cx="2278020" cy="1265454"/>
            <a:chOff x="627531" y="1747930"/>
            <a:chExt cx="944907" cy="944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31" y="1747930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C37CC6-7FC7-440D-BDCA-6CAFA7F66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90" y="1866900"/>
            <a:ext cx="5262510" cy="7924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F2056D-A812-42DD-8990-0015E9264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523817"/>
            <a:ext cx="7086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9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5556"/>
            <a:chOff x="0" y="0"/>
            <a:chExt cx="18285714" cy="1155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5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942" y="342857"/>
            <a:ext cx="2263688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FFFFFF"/>
                </a:solidFill>
                <a:latin typeface="Hallym Gothic Bold" pitchFamily="34" charset="0"/>
              </a:rPr>
              <a:t>텍스트 파일 생성</a:t>
            </a:r>
            <a:r>
              <a:rPr lang="en-US" altLang="ko-KR" sz="6000" kern="0" spc="-200" dirty="0">
                <a:solidFill>
                  <a:srgbClr val="FFFFFF"/>
                </a:solidFill>
                <a:latin typeface="Hallym Gothic Bold" pitchFamily="34" charset="0"/>
              </a:rPr>
              <a:t>(2)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812277" y="3543300"/>
            <a:ext cx="1828800" cy="717820"/>
            <a:chOff x="627531" y="1747930"/>
            <a:chExt cx="944907" cy="944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31" y="1747930"/>
              <a:ext cx="944907" cy="9449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7C7ED5-982B-4E92-BF8B-FC803AEA7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2" y="1701377"/>
            <a:ext cx="10333615" cy="4783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0F6758-D16D-4499-BBD5-B4CDEAA09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630" y="1708997"/>
            <a:ext cx="4857948" cy="407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D38550-6D49-45B5-B514-60807F96D094}"/>
              </a:ext>
            </a:extLst>
          </p:cNvPr>
          <p:cNvSpPr txBox="1"/>
          <p:nvPr/>
        </p:nvSpPr>
        <p:spPr>
          <a:xfrm>
            <a:off x="5410200" y="7124700"/>
            <a:ext cx="77501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총 텍스트 데이터 파일은 </a:t>
            </a:r>
            <a:r>
              <a:rPr lang="en-US" altLang="ko-KR" sz="2400" dirty="0"/>
              <a:t>6</a:t>
            </a:r>
            <a:r>
              <a:rPr lang="ko-KR" altLang="en-US" sz="2400" dirty="0"/>
              <a:t>개 생성 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별점</a:t>
            </a:r>
            <a:r>
              <a:rPr lang="ko-KR" altLang="en-US" sz="2400" dirty="0"/>
              <a:t> </a:t>
            </a:r>
            <a:r>
              <a:rPr lang="en-US" altLang="ko-KR" sz="2400" dirty="0"/>
              <a:t>5</a:t>
            </a:r>
            <a:r>
              <a:rPr lang="ko-KR" altLang="en-US" sz="2400" dirty="0" err="1"/>
              <a:t>점대</a:t>
            </a:r>
            <a:r>
              <a:rPr lang="ko-KR" altLang="en-US" sz="2400" dirty="0"/>
              <a:t> 리뷰 텍스트 파일</a:t>
            </a: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ko-KR" altLang="en-US" sz="2400" dirty="0" err="1"/>
              <a:t>별점</a:t>
            </a:r>
            <a:r>
              <a:rPr lang="ko-KR" altLang="en-US" sz="2400" dirty="0"/>
              <a:t> </a:t>
            </a:r>
            <a:r>
              <a:rPr lang="en-US" altLang="ko-KR" sz="2400" dirty="0"/>
              <a:t>4</a:t>
            </a:r>
            <a:r>
              <a:rPr lang="ko-KR" altLang="en-US" sz="2400" dirty="0" err="1"/>
              <a:t>점대</a:t>
            </a:r>
            <a:r>
              <a:rPr lang="ko-KR" altLang="en-US" sz="2400" dirty="0"/>
              <a:t> 리뷰 텍스트 파일</a:t>
            </a:r>
            <a:endParaRPr lang="en-US" altLang="ko-KR" sz="2400" dirty="0"/>
          </a:p>
          <a:p>
            <a:pPr marL="342900" indent="-342900">
              <a:buFontTx/>
              <a:buAutoNum type="arabicPeriod"/>
            </a:pPr>
            <a:r>
              <a:rPr lang="ko-KR" altLang="en-US" sz="2400" dirty="0" err="1"/>
              <a:t>별점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점대</a:t>
            </a:r>
            <a:r>
              <a:rPr lang="ko-KR" altLang="en-US" sz="2400" dirty="0"/>
              <a:t> 리뷰 텍스트 파일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전체 리뷰 텍스트  파일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리뷰수</a:t>
            </a:r>
            <a:r>
              <a:rPr lang="ko-KR" altLang="en-US" sz="2400" dirty="0"/>
              <a:t> 탑 </a:t>
            </a:r>
            <a:r>
              <a:rPr lang="en-US" altLang="ko-KR" sz="2400" dirty="0"/>
              <a:t>5 </a:t>
            </a:r>
            <a:r>
              <a:rPr lang="ko-KR" altLang="en-US" sz="2400" dirty="0"/>
              <a:t>리뷰 내용 텍스트 파일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좋아요와</a:t>
            </a:r>
            <a:r>
              <a:rPr lang="ko-KR" altLang="en-US" sz="2400" dirty="0"/>
              <a:t>  댓글이 있는 리뷰 텍스트 파일</a:t>
            </a:r>
          </a:p>
        </p:txBody>
      </p:sp>
    </p:spTree>
    <p:extLst>
      <p:ext uri="{BB962C8B-B14F-4D97-AF65-F5344CB8AC3E}">
        <p14:creationId xmlns:p14="http://schemas.microsoft.com/office/powerpoint/2010/main" val="349412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460</Words>
  <Application>Microsoft Office PowerPoint</Application>
  <PresentationFormat>사용자 지정</PresentationFormat>
  <Paragraphs>106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?? ??</vt:lpstr>
      <vt:lpstr>a Agreement Signature</vt:lpstr>
      <vt:lpstr>Gmarket Sans Bold</vt:lpstr>
      <vt:lpstr>Hallym Gothic Bold</vt:lpstr>
      <vt:lpstr>KOHINanumOTF Light</vt:lpstr>
      <vt:lpstr>Noto Sans CJK KR Black</vt:lpstr>
      <vt:lpstr>Noto Sans CJK KR Bold</vt:lpstr>
      <vt:lpstr>Noto Sans CJK KR Medium</vt:lpstr>
      <vt:lpstr>Pretendard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이혁제</cp:lastModifiedBy>
  <cp:revision>20</cp:revision>
  <dcterms:created xsi:type="dcterms:W3CDTF">2023-02-21T15:30:40Z</dcterms:created>
  <dcterms:modified xsi:type="dcterms:W3CDTF">2023-02-22T15:55:14Z</dcterms:modified>
</cp:coreProperties>
</file>